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93"/>
  </p:notesMasterIdLst>
  <p:handoutMasterIdLst>
    <p:handoutMasterId r:id="rId94"/>
  </p:handoutMasterIdLst>
  <p:sldIdLst>
    <p:sldId id="602" r:id="rId2"/>
    <p:sldId id="615" r:id="rId3"/>
    <p:sldId id="386" r:id="rId4"/>
    <p:sldId id="436" r:id="rId5"/>
    <p:sldId id="472" r:id="rId6"/>
    <p:sldId id="545" r:id="rId7"/>
    <p:sldId id="546" r:id="rId8"/>
    <p:sldId id="503" r:id="rId9"/>
    <p:sldId id="561" r:id="rId10"/>
    <p:sldId id="502" r:id="rId11"/>
    <p:sldId id="435" r:id="rId12"/>
    <p:sldId id="387" r:id="rId13"/>
    <p:sldId id="388" r:id="rId14"/>
    <p:sldId id="390" r:id="rId15"/>
    <p:sldId id="439" r:id="rId16"/>
    <p:sldId id="391" r:id="rId17"/>
    <p:sldId id="514" r:id="rId18"/>
    <p:sldId id="515" r:id="rId19"/>
    <p:sldId id="392" r:id="rId20"/>
    <p:sldId id="544" r:id="rId21"/>
    <p:sldId id="447" r:id="rId22"/>
    <p:sldId id="400" r:id="rId23"/>
    <p:sldId id="450" r:id="rId24"/>
    <p:sldId id="451" r:id="rId25"/>
    <p:sldId id="453" r:id="rId26"/>
    <p:sldId id="454" r:id="rId27"/>
    <p:sldId id="455" r:id="rId28"/>
    <p:sldId id="456" r:id="rId29"/>
    <p:sldId id="547" r:id="rId30"/>
    <p:sldId id="548" r:id="rId31"/>
    <p:sldId id="603" r:id="rId32"/>
    <p:sldId id="519" r:id="rId33"/>
    <p:sldId id="458" r:id="rId34"/>
    <p:sldId id="477" r:id="rId35"/>
    <p:sldId id="459" r:id="rId36"/>
    <p:sldId id="409" r:id="rId37"/>
    <p:sldId id="410" r:id="rId38"/>
    <p:sldId id="549" r:id="rId39"/>
    <p:sldId id="550" r:id="rId40"/>
    <p:sldId id="520" r:id="rId41"/>
    <p:sldId id="613" r:id="rId42"/>
    <p:sldId id="552" r:id="rId43"/>
    <p:sldId id="553" r:id="rId44"/>
    <p:sldId id="554" r:id="rId45"/>
    <p:sldId id="551" r:id="rId46"/>
    <p:sldId id="560" r:id="rId47"/>
    <p:sldId id="610" r:id="rId48"/>
    <p:sldId id="606" r:id="rId49"/>
    <p:sldId id="607" r:id="rId50"/>
    <p:sldId id="608" r:id="rId51"/>
    <p:sldId id="611" r:id="rId52"/>
    <p:sldId id="572" r:id="rId53"/>
    <p:sldId id="556" r:id="rId54"/>
    <p:sldId id="443" r:id="rId55"/>
    <p:sldId id="558" r:id="rId56"/>
    <p:sldId id="562" r:id="rId57"/>
    <p:sldId id="445" r:id="rId58"/>
    <p:sldId id="563" r:id="rId59"/>
    <p:sldId id="484" r:id="rId60"/>
    <p:sldId id="564" r:id="rId61"/>
    <p:sldId id="485" r:id="rId62"/>
    <p:sldId id="614" r:id="rId63"/>
    <p:sldId id="521" r:id="rId64"/>
    <p:sldId id="489" r:id="rId65"/>
    <p:sldId id="473" r:id="rId66"/>
    <p:sldId id="461" r:id="rId67"/>
    <p:sldId id="460" r:id="rId68"/>
    <p:sldId id="522" r:id="rId69"/>
    <p:sldId id="537" r:id="rId70"/>
    <p:sldId id="566" r:id="rId71"/>
    <p:sldId id="538" r:id="rId72"/>
    <p:sldId id="567" r:id="rId73"/>
    <p:sldId id="568" r:id="rId74"/>
    <p:sldId id="569" r:id="rId75"/>
    <p:sldId id="570" r:id="rId76"/>
    <p:sldId id="540" r:id="rId77"/>
    <p:sldId id="579" r:id="rId78"/>
    <p:sldId id="542" r:id="rId79"/>
    <p:sldId id="541" r:id="rId80"/>
    <p:sldId id="527" r:id="rId81"/>
    <p:sldId id="576" r:id="rId82"/>
    <p:sldId id="577" r:id="rId83"/>
    <p:sldId id="578" r:id="rId84"/>
    <p:sldId id="575" r:id="rId85"/>
    <p:sldId id="585" r:id="rId86"/>
    <p:sldId id="604" r:id="rId87"/>
    <p:sldId id="598" r:id="rId88"/>
    <p:sldId id="599" r:id="rId89"/>
    <p:sldId id="600" r:id="rId90"/>
    <p:sldId id="601" r:id="rId91"/>
    <p:sldId id="616" r:id="rId92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 autoAdjust="0"/>
    <p:restoredTop sz="86867" autoAdjust="0"/>
  </p:normalViewPr>
  <p:slideViewPr>
    <p:cSldViewPr>
      <p:cViewPr varScale="1">
        <p:scale>
          <a:sx n="125" d="100"/>
          <a:sy n="125" d="100"/>
        </p:scale>
        <p:origin x="12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6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8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16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12/2/21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724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The Naive Bayes Classifier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 Bayes: Learning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Sentiment and Binary Naive Bayes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More on Sentiment Classification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NB and Language Modeling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Evaluation with 3+ classes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Avoiding Harms in Classification</a:t>
            </a:r>
          </a:p>
          <a:p>
            <a:pPr eaLnBrk="1" hangingPunct="1">
              <a:buFont typeface="Times" charset="0"/>
              <a:buNone/>
            </a:pP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791707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322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9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3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4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4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9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0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8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9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1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6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7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6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4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5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3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4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7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800" dirty="0"/>
              <a:t>Naï</a:t>
            </a:r>
            <a:r>
              <a:rPr lang="en-US" sz="2800" dirty="0" err="1"/>
              <a:t>ve</a:t>
            </a:r>
            <a:r>
              <a:rPr lang="en-US" sz="2800" dirty="0"/>
              <a:t> bayes classifiers can use any feature, not just text</a:t>
            </a:r>
          </a:p>
          <a:p>
            <a:pPr lvl="1"/>
            <a:r>
              <a:rPr lang="en-US" sz="2400" dirty="0"/>
              <a:t>URL, email address, dictionaries, network features</a:t>
            </a:r>
          </a:p>
          <a:p>
            <a:pPr lvl="1"/>
            <a:r>
              <a:rPr lang="en-US" dirty="0"/>
              <a:t>Fake News detection: trustworthiness of source / re-tweets</a:t>
            </a:r>
          </a:p>
          <a:p>
            <a:pPr lvl="1"/>
            <a:r>
              <a:rPr lang="en-US" dirty="0"/>
              <a:t>In Islam:</a:t>
            </a:r>
            <a:r>
              <a:rPr lang="en-US" sz="2400" dirty="0"/>
              <a:t> Hadith: isnad (source: narrators) and </a:t>
            </a:r>
            <a:r>
              <a:rPr lang="en-US" dirty="0" err="1"/>
              <a:t>m</a:t>
            </a:r>
            <a:r>
              <a:rPr lang="en-US" sz="2400" dirty="0" err="1"/>
              <a:t>atn</a:t>
            </a:r>
            <a:r>
              <a:rPr lang="en-US" sz="2400" dirty="0"/>
              <a:t> (text)</a:t>
            </a:r>
          </a:p>
          <a:p>
            <a:r>
              <a:rPr lang="en-US" sz="2800" dirty="0"/>
              <a:t>But if, as in the previous slides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only</a:t>
            </a:r>
            <a:r>
              <a:rPr lang="en-US" sz="2400" dirty="0"/>
              <a:t> word features from the text 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all</a:t>
            </a:r>
            <a:r>
              <a:rPr lang="en-US" sz="2400" dirty="0"/>
              <a:t> of the words in the text (not a subset)</a:t>
            </a:r>
          </a:p>
          <a:p>
            <a:r>
              <a:rPr lang="en-US" sz="2800" dirty="0"/>
              <a:t>Then </a:t>
            </a:r>
          </a:p>
          <a:p>
            <a:pPr lvl="1"/>
            <a:r>
              <a:rPr lang="en-US" sz="2400" dirty="0"/>
              <a:t>Na</a:t>
            </a:r>
            <a:r>
              <a:rPr lang="fr-FR" dirty="0"/>
              <a:t>i</a:t>
            </a:r>
            <a:r>
              <a:rPr lang="en-US" sz="2400" dirty="0" err="1"/>
              <a:t>ve</a:t>
            </a:r>
            <a:r>
              <a:rPr lang="en-US" sz="2400" dirty="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0.05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0.01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7244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The Naive Bayes Classifier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 Bayes: Learning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Sentiment and Binary Naive Bayes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More on Sentiment Classification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NB and Language Modeling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Evaluation with 3+ classes</a:t>
            </a:r>
          </a:p>
          <a:p>
            <a:pPr>
              <a:buNone/>
            </a:pP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Avoiding Harms in Classification</a:t>
            </a:r>
          </a:p>
          <a:p>
            <a:pPr eaLnBrk="1" hangingPunct="1">
              <a:buFont typeface="Times" charset="0"/>
              <a:buNone/>
            </a:pP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06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18715</TotalTime>
  <Words>3744</Words>
  <Application>Microsoft Macintosh PowerPoint</Application>
  <PresentationFormat>On-screen Show (16:9)</PresentationFormat>
  <Paragraphs>573</Paragraphs>
  <Slides>91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Eric Atwell</cp:lastModifiedBy>
  <cp:revision>293</cp:revision>
  <cp:lastPrinted>2021-03-28T22:22:47Z</cp:lastPrinted>
  <dcterms:created xsi:type="dcterms:W3CDTF">2010-04-19T15:31:24Z</dcterms:created>
  <dcterms:modified xsi:type="dcterms:W3CDTF">2021-12-03T10:10:39Z</dcterms:modified>
  <cp:category/>
</cp:coreProperties>
</file>